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1" r:id="rId7"/>
    <p:sldId id="272" r:id="rId8"/>
    <p:sldId id="263" r:id="rId9"/>
    <p:sldId id="277" r:id="rId10"/>
    <p:sldId id="278" r:id="rId11"/>
    <p:sldId id="262" r:id="rId12"/>
    <p:sldId id="276" r:id="rId13"/>
    <p:sldId id="273" r:id="rId14"/>
    <p:sldId id="274" r:id="rId15"/>
    <p:sldId id="266" r:id="rId16"/>
    <p:sldId id="267" r:id="rId17"/>
    <p:sldId id="269" r:id="rId18"/>
  </p:sldIdLst>
  <p:sldSz cx="14630400" cy="8229600"/>
  <p:notesSz cx="8229600" cy="14630400"/>
  <p:embeddedFontLst>
    <p:embeddedFont>
      <p:font typeface="Libre Baskerville" panose="02000000000000000000" pitchFamily="2" charset="0"/>
      <p:regular r:id="rId20"/>
    </p:embeddedFont>
    <p:embeddedFont>
      <p:font typeface="Open Sans" panose="020B06060305040202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95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6608" y="12343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Netflix Audience &amp; Content Insights Report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836609" y="348622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Libre Baskerville" panose="02000000000000000000" pitchFamily="2" charset="0"/>
                <a:ea typeface="Open Sans" pitchFamily="34" charset="-122"/>
                <a:cs typeface="Open Sans" pitchFamily="34" charset="-120"/>
              </a:rPr>
              <a:t>Objective: To analyze Netflix's content performance and customer engagement for strategic insights across demographics, regions, subscriptions, and genres.</a:t>
            </a:r>
            <a:endParaRPr lang="en-US" sz="2000" b="1" dirty="0">
              <a:solidFill>
                <a:srgbClr val="C00000"/>
              </a:solidFill>
              <a:latin typeface="Libre Baskerville" panose="02000000000000000000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36609" y="5577721"/>
            <a:ext cx="29176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C00000"/>
                </a:solidFill>
                <a:latin typeface="Libre Baskerville" panose="02000000000000000000" pitchFamily="2" charset="0"/>
                <a:ea typeface="Open Sans Bold" pitchFamily="34" charset="-122"/>
                <a:cs typeface="Open Sans Bold" pitchFamily="34" charset="-120"/>
              </a:rPr>
              <a:t>by Abubakkar Siddiq</a:t>
            </a:r>
            <a:endParaRPr lang="en-US" sz="2800" dirty="0">
              <a:solidFill>
                <a:srgbClr val="C00000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569B3C38-0ED9-2B23-37D0-BCD6C905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621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418" y="45639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Comparing TV Shows and Movies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1" y="551660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1" y="6310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TV Shows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1" y="6800813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Earn higher average ratings across most genres.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685" y="551660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3685" y="6310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Movies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4713685" y="6800813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 greater total watch count despite lower ratings.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ACA52595-3DA0-D9BA-B88E-7010322113E2}"/>
              </a:ext>
            </a:extLst>
          </p:cNvPr>
          <p:cNvSpPr/>
          <p:nvPr/>
        </p:nvSpPr>
        <p:spPr>
          <a:xfrm>
            <a:off x="673418" y="189110"/>
            <a:ext cx="8080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Regional Genre Preferences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C940B1E3-6810-F0FC-7F6D-0C467DC04110}"/>
              </a:ext>
            </a:extLst>
          </p:cNvPr>
          <p:cNvSpPr/>
          <p:nvPr/>
        </p:nvSpPr>
        <p:spPr>
          <a:xfrm>
            <a:off x="673418" y="1464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France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253F0341-2918-0AAC-5A02-AFDF0287EFF7}"/>
              </a:ext>
            </a:extLst>
          </p:cNvPr>
          <p:cNvSpPr/>
          <p:nvPr/>
        </p:nvSpPr>
        <p:spPr>
          <a:xfrm>
            <a:off x="673418" y="20460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preference for Drama content; highly engaged audience.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E86F8D40-7152-20A9-6D5F-8AD813531FFB}"/>
              </a:ext>
            </a:extLst>
          </p:cNvPr>
          <p:cNvSpPr/>
          <p:nvPr/>
        </p:nvSpPr>
        <p:spPr>
          <a:xfrm>
            <a:off x="5212556" y="1464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India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C76AB9A5-2026-398C-333E-C26EDC7E3B51}"/>
              </a:ext>
            </a:extLst>
          </p:cNvPr>
          <p:cNvSpPr/>
          <p:nvPr/>
        </p:nvSpPr>
        <p:spPr>
          <a:xfrm>
            <a:off x="5212556" y="20460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Sci-Fi and Action genres resonate most with Indian viewers.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0B5AD6F1-79CC-1B7C-FF29-E0427F0AF77D}"/>
              </a:ext>
            </a:extLst>
          </p:cNvPr>
          <p:cNvSpPr/>
          <p:nvPr/>
        </p:nvSpPr>
        <p:spPr>
          <a:xfrm>
            <a:off x="673418" y="3041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USA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29F4BDD0-F76A-3B5D-24E3-A8B3C2D70351}"/>
              </a:ext>
            </a:extLst>
          </p:cNvPr>
          <p:cNvSpPr/>
          <p:nvPr/>
        </p:nvSpPr>
        <p:spPr>
          <a:xfrm>
            <a:off x="673418" y="36224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Balanced consumption pattern across genres and formats.</a:t>
            </a:r>
            <a:endParaRPr lang="en-US" sz="175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14106" y="7122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Ratings &amp; Quality Analysis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914106" y="24700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76" y="251251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51222" y="254787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Country-wise Genre Ratings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651222" y="339262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Rating Nations: Japan, India, France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651222" y="425452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Stricter Raters: Germany, South Korea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9" name="Shape 5"/>
          <p:cNvSpPr/>
          <p:nvPr/>
        </p:nvSpPr>
        <p:spPr>
          <a:xfrm>
            <a:off x="4834119" y="24700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190" y="2512517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71235" y="254787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Recent vs. Older Content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5571235" y="339262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significant difference; both average ~3.0 rating.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5571235" y="425452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perception remains consistent over time.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4" name="Shape 9"/>
          <p:cNvSpPr/>
          <p:nvPr/>
        </p:nvSpPr>
        <p:spPr>
          <a:xfrm>
            <a:off x="914106" y="54339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176" y="5476459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651222" y="5511821"/>
            <a:ext cx="3366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Monthly Ratings Trend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7" name="Text 11"/>
          <p:cNvSpPr/>
          <p:nvPr/>
        </p:nvSpPr>
        <p:spPr>
          <a:xfrm>
            <a:off x="1651222" y="60022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July: 3.075, March: 3.047, October: 3.047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8" name="Text 12"/>
          <p:cNvSpPr/>
          <p:nvPr/>
        </p:nvSpPr>
        <p:spPr>
          <a:xfrm>
            <a:off x="1651222" y="650123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June: 2.951, December: 2.952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9ADA07CE-E92A-0F2A-2B83-53E3BDA13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04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90634" y="561072"/>
            <a:ext cx="4475202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2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Ratings by Genre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373844" y="1730981"/>
            <a:ext cx="6554391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3.26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2532209" y="2545249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373844" y="2932202"/>
            <a:ext cx="655439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rated genre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196720" y="1730981"/>
            <a:ext cx="6554510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3.23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9355205" y="2545249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Fantasy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196720" y="2932202"/>
            <a:ext cx="65545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Second highest rated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373844" y="3845054"/>
            <a:ext cx="6554391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3.19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2532209" y="4659323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Animation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373844" y="5046276"/>
            <a:ext cx="655439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Third highest rated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7196720" y="3845054"/>
            <a:ext cx="6554510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2.84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9355205" y="4659323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Documentary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96720" y="5046276"/>
            <a:ext cx="65545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Lowest rated genre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373844" y="5534075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Rated: Action (3.26), Fantasy (3.23), Animation (3.19) • Lowest Rated: Documentary (2.84), Horror, and sometimes Fantasy (in certain formats)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Netflix+Logo &amp; Netflix Images - Pixabay">
            <a:extLst>
              <a:ext uri="{FF2B5EF4-FFF2-40B4-BE49-F238E27FC236}">
                <a16:creationId xmlns:a16="http://schemas.microsoft.com/office/drawing/2014/main" id="{5DC0A576-D8E9-21B8-95B6-64593F28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2823"/>
            <a:ext cx="14630400" cy="214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303" y="634393"/>
            <a:ext cx="5826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Geographic Insights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2313861" y="21874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France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67783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5.2M mins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041588" y="246971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441" y="2593658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1988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India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9481304" y="2479000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5.2M mins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549634" y="224242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487" y="2366367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USA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9481304" y="3672483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~5M mins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667631" y="3279815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3484" y="3403759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481304" y="4375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Canada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9" name="Text 11"/>
          <p:cNvSpPr/>
          <p:nvPr/>
        </p:nvSpPr>
        <p:spPr>
          <a:xfrm>
            <a:off x="9481304" y="486596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~5M mins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8553688" y="4800600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9541" y="4924544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9481304" y="5569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Germany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4" name="Text 14"/>
          <p:cNvSpPr/>
          <p:nvPr/>
        </p:nvSpPr>
        <p:spPr>
          <a:xfrm>
            <a:off x="9481304" y="6059448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~5M mins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7293531" y="5659755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9383" y="5783699"/>
            <a:ext cx="255151" cy="318968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2313861" y="5370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South Korea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9" name="Text 17"/>
          <p:cNvSpPr/>
          <p:nvPr/>
        </p:nvSpPr>
        <p:spPr>
          <a:xfrm>
            <a:off x="793790" y="586049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~4.8-4.9M mins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31" name="Shape 18"/>
          <p:cNvSpPr/>
          <p:nvPr/>
        </p:nvSpPr>
        <p:spPr>
          <a:xfrm>
            <a:off x="5836325" y="5210175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32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2178" y="5334119"/>
            <a:ext cx="255151" cy="318968"/>
          </a:xfrm>
          <a:prstGeom prst="rect">
            <a:avLst/>
          </a:prstGeom>
        </p:spPr>
      </p:pic>
      <p:sp>
        <p:nvSpPr>
          <p:cNvPr id="33" name="Text 19"/>
          <p:cNvSpPr/>
          <p:nvPr/>
        </p:nvSpPr>
        <p:spPr>
          <a:xfrm>
            <a:off x="2313861" y="3778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UK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34" name="Text 20"/>
          <p:cNvSpPr/>
          <p:nvPr/>
        </p:nvSpPr>
        <p:spPr>
          <a:xfrm>
            <a:off x="793790" y="426910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~4.8-4.9M mins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35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36" name="Shape 21"/>
          <p:cNvSpPr/>
          <p:nvPr/>
        </p:nvSpPr>
        <p:spPr>
          <a:xfrm>
            <a:off x="5279112" y="3790474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37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4965" y="3914418"/>
            <a:ext cx="255151" cy="318968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793790" y="66775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Watch Time by Country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Top Markets: France &amp; India: 5.2M mins, USA, Canada, Germany, Australia, Japan, Brazil: ~5M mins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Trailing Markets: South Korea, UK: ~4.8–4.9M mins</a:t>
            </a:r>
            <a:endParaRPr lang="en-US" sz="175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941456"/>
            <a:ext cx="5770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Content Availability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698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Content Availability • Fairly even across countries (10% each). • Germany leads slightly in number of titles.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987873"/>
            <a:ext cx="2152055" cy="13069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60390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>
              <a:solidFill>
                <a:srgbClr val="C0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3214688"/>
            <a:ext cx="2614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Germany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357217" y="3705106"/>
            <a:ext cx="26147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Slightly higher title count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5187077" y="4307919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51496"/>
            <a:ext cx="4304109" cy="1306949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892" y="4805601"/>
            <a:ext cx="318968" cy="3986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433304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Most Countries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6433304" y="5068729"/>
            <a:ext cx="3070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Equal distribution (10% each)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3" name="Shape 8"/>
          <p:cNvSpPr/>
          <p:nvPr/>
        </p:nvSpPr>
        <p:spPr>
          <a:xfrm>
            <a:off x="6263164" y="567154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715119"/>
            <a:ext cx="6456164" cy="1306949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773" y="6169223"/>
            <a:ext cx="318968" cy="39862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09272" y="5941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Balance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7" name="Text 10"/>
          <p:cNvSpPr/>
          <p:nvPr/>
        </p:nvSpPr>
        <p:spPr>
          <a:xfrm>
            <a:off x="7509272" y="6432352"/>
            <a:ext cx="3169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Fairly even content availability</a:t>
            </a:r>
            <a:endParaRPr lang="en-US" sz="175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7538" y="10472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Director Impact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97538" y="2096214"/>
            <a:ext cx="7556421" cy="2690336"/>
          </a:xfrm>
          <a:prstGeom prst="roundRect">
            <a:avLst>
              <a:gd name="adj" fmla="val 126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24352" y="2323028"/>
            <a:ext cx="48215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Directors (5.0 Ratings)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924352" y="281344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Aaron Kelley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24352" y="325564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Amanda Wall PhD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924352" y="369784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Amber Cooper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924352" y="419683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Likely small-sample films or niche content with high appreciation.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7538" y="5013365"/>
            <a:ext cx="7556421" cy="2168843"/>
          </a:xfrm>
          <a:prstGeom prst="roundRect">
            <a:avLst>
              <a:gd name="adj" fmla="val 156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>
              <a:solidFill>
                <a:srgbClr val="C0000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924352" y="5240179"/>
            <a:ext cx="3398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Overall Director Rating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924352" y="57305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across all: 3.01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924352" y="622958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Suggests viewer ratings of directors are polarized but collectively neutral.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E5492DBD-6A42-5971-05C9-FDBF909A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7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793" y="495657"/>
            <a:ext cx="450639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0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Temporal Patterns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33557" y="1329214"/>
            <a:ext cx="22860" cy="5627013"/>
          </a:xfrm>
          <a:prstGeom prst="roundRect">
            <a:avLst>
              <a:gd name="adj" fmla="val 11828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400">
              <a:solidFill>
                <a:srgbClr val="C00000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1013460" y="1520547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400">
              <a:solidFill>
                <a:srgbClr val="C00000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630793" y="1329214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400">
              <a:solidFill>
                <a:srgbClr val="C00000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1" y="1363028"/>
            <a:ext cx="270272" cy="3378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34860" y="1391126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October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1734860" y="1780818"/>
            <a:ext cx="677834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1785 shows watched per customer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1734860" y="2177296"/>
            <a:ext cx="677834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Peak engagement month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hape 7"/>
          <p:cNvSpPr/>
          <p:nvPr/>
        </p:nvSpPr>
        <p:spPr>
          <a:xfrm>
            <a:off x="1013460" y="301740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400">
              <a:solidFill>
                <a:srgbClr val="C00000"/>
              </a:solidFill>
            </a:endParaRPr>
          </a:p>
        </p:txBody>
      </p:sp>
      <p:sp>
        <p:nvSpPr>
          <p:cNvPr id="12" name="Shape 8"/>
          <p:cNvSpPr/>
          <p:nvPr/>
        </p:nvSpPr>
        <p:spPr>
          <a:xfrm>
            <a:off x="630793" y="282606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400">
              <a:solidFill>
                <a:srgbClr val="C00000"/>
              </a:solidFill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1" y="2859881"/>
            <a:ext cx="270272" cy="33789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734860" y="288798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March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5" name="Text 10"/>
          <p:cNvSpPr/>
          <p:nvPr/>
        </p:nvSpPr>
        <p:spPr>
          <a:xfrm>
            <a:off x="1734860" y="3277672"/>
            <a:ext cx="677834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1778 shows watched per customer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 11"/>
          <p:cNvSpPr/>
          <p:nvPr/>
        </p:nvSpPr>
        <p:spPr>
          <a:xfrm>
            <a:off x="1734860" y="3674150"/>
            <a:ext cx="677834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Second highest engagement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Shape 12"/>
          <p:cNvSpPr/>
          <p:nvPr/>
        </p:nvSpPr>
        <p:spPr>
          <a:xfrm>
            <a:off x="1013460" y="4514255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400">
              <a:solidFill>
                <a:srgbClr val="C00000"/>
              </a:solidFill>
            </a:endParaRPr>
          </a:p>
        </p:txBody>
      </p:sp>
      <p:sp>
        <p:nvSpPr>
          <p:cNvPr id="18" name="Shape 13"/>
          <p:cNvSpPr/>
          <p:nvPr/>
        </p:nvSpPr>
        <p:spPr>
          <a:xfrm>
            <a:off x="630793" y="4322921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400">
              <a:solidFill>
                <a:srgbClr val="C00000"/>
              </a:solidFill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1" y="4356735"/>
            <a:ext cx="270272" cy="33789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734860" y="4384834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August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1" name="Text 15"/>
          <p:cNvSpPr/>
          <p:nvPr/>
        </p:nvSpPr>
        <p:spPr>
          <a:xfrm>
            <a:off x="1734860" y="4774525"/>
            <a:ext cx="677834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1725 shows watched per customer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 16"/>
          <p:cNvSpPr/>
          <p:nvPr/>
        </p:nvSpPr>
        <p:spPr>
          <a:xfrm>
            <a:off x="1734860" y="5171003"/>
            <a:ext cx="677834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Third highest engagement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Shape 17"/>
          <p:cNvSpPr/>
          <p:nvPr/>
        </p:nvSpPr>
        <p:spPr>
          <a:xfrm>
            <a:off x="1013460" y="6011108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 sz="2400">
              <a:solidFill>
                <a:srgbClr val="C00000"/>
              </a:solidFill>
            </a:endParaRPr>
          </a:p>
        </p:txBody>
      </p:sp>
      <p:sp>
        <p:nvSpPr>
          <p:cNvPr id="24" name="Shape 18"/>
          <p:cNvSpPr/>
          <p:nvPr/>
        </p:nvSpPr>
        <p:spPr>
          <a:xfrm>
            <a:off x="630793" y="5819775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sz="2400">
              <a:solidFill>
                <a:srgbClr val="C00000"/>
              </a:solidFill>
            </a:endParaRPr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21" y="5853589"/>
            <a:ext cx="270272" cy="33789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734860" y="5881688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September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7" name="Text 20"/>
          <p:cNvSpPr/>
          <p:nvPr/>
        </p:nvSpPr>
        <p:spPr>
          <a:xfrm>
            <a:off x="1734860" y="6271379"/>
            <a:ext cx="677834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1561 shows watched per customer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 21"/>
          <p:cNvSpPr/>
          <p:nvPr/>
        </p:nvSpPr>
        <p:spPr>
          <a:xfrm>
            <a:off x="1734860" y="6667857"/>
            <a:ext cx="677834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Lowest engagement month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 22"/>
          <p:cNvSpPr/>
          <p:nvPr/>
        </p:nvSpPr>
        <p:spPr>
          <a:xfrm>
            <a:off x="630793" y="7158990"/>
            <a:ext cx="788241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Insight: Peak engagement occurs in October, March, and August—ideal for launching major titles or promotional campaigns.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B2DCA2BD-58F5-0B0A-8111-00591DBB0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127" y="453033"/>
            <a:ext cx="6777871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Takeaways &amp; Recommendations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7" y="1106329"/>
            <a:ext cx="637342" cy="7648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74683" y="1233726"/>
            <a:ext cx="2787610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Double Down on Older Audiences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274683" y="1509236"/>
            <a:ext cx="1290959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60+ demographic is Netflix's core audience. Target content, ads, and features specifically for this age group.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27" y="1871186"/>
            <a:ext cx="637342" cy="7648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4683" y="1998583"/>
            <a:ext cx="247233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Balance Movies and TV Shows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274683" y="2274094"/>
            <a:ext cx="1290959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Continue offering diverse content formats—viewers engage equally with both.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27" y="2636044"/>
            <a:ext cx="637342" cy="7648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4683" y="2763441"/>
            <a:ext cx="1686758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Invest in Top Genres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1274683" y="3038951"/>
            <a:ext cx="1290959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Thriller, Romance, Sci-Fi, Action perform best globally. Prioritize content development and acquisition in these categories.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27" y="3400901"/>
            <a:ext cx="637342" cy="7648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74683" y="3528298"/>
            <a:ext cx="3390067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Capitalize on High-Performing Countries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1274683" y="3803809"/>
            <a:ext cx="1290959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France and India lead in both consumption and ratings. Focus localization, subtitling, and market outreach efforts here.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27" y="4165759"/>
            <a:ext cx="637342" cy="7648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274683" y="4293156"/>
            <a:ext cx="2905482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Leverage Standard Tier Dominance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7" name="Text 10"/>
          <p:cNvSpPr/>
          <p:nvPr/>
        </p:nvSpPr>
        <p:spPr>
          <a:xfrm>
            <a:off x="1274683" y="4568666"/>
            <a:ext cx="1290959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 plan users are most active. Introduce feature upgrades or loyalty perks to encourage upsells to Premium.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27" y="4930616"/>
            <a:ext cx="637342" cy="76485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274683" y="5058013"/>
            <a:ext cx="2443639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 Peak Months Strategically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0" name="Text 12"/>
          <p:cNvSpPr/>
          <p:nvPr/>
        </p:nvSpPr>
        <p:spPr>
          <a:xfrm>
            <a:off x="1274683" y="5333524"/>
            <a:ext cx="1290959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Align major content drops and campaigns with October, March, and August to maximize reach.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127" y="5695474"/>
            <a:ext cx="637342" cy="76485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274683" y="5822871"/>
            <a:ext cx="2475667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Curate by Director Reputation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3" name="Text 14"/>
          <p:cNvSpPr/>
          <p:nvPr/>
        </p:nvSpPr>
        <p:spPr>
          <a:xfrm>
            <a:off x="1274683" y="6098381"/>
            <a:ext cx="1290959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highly rated directors for niche content collections; monitor for rising talent with consistently strong feedback.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127" y="6460331"/>
            <a:ext cx="637342" cy="76485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274683" y="6587728"/>
            <a:ext cx="3136821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 Genre-Specific Rating Trends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6" name="Text 16"/>
          <p:cNvSpPr/>
          <p:nvPr/>
        </p:nvSpPr>
        <p:spPr>
          <a:xfrm>
            <a:off x="1274683" y="6863239"/>
            <a:ext cx="1290959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high-rated genres (e.g., Action, Drama) and avoid over-investment in lower-rated ones (e.g., Documentary, Horror).</a:t>
            </a:r>
            <a:endParaRPr lang="en-US" sz="1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53098" y="300037"/>
            <a:ext cx="8491418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Audience Engagement Analysis</a:t>
            </a:r>
            <a:endParaRPr lang="en-US" sz="4150" dirty="0">
              <a:solidFill>
                <a:srgbClr val="C0000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2749510"/>
            <a:ext cx="7886700" cy="78867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586" y="5337155"/>
            <a:ext cx="358140" cy="44767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50" y="2749510"/>
            <a:ext cx="7886700" cy="788670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262" y="3736479"/>
            <a:ext cx="358140" cy="44767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0" y="2749510"/>
            <a:ext cx="7886700" cy="788670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760" y="3736479"/>
            <a:ext cx="358140" cy="447675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1850" y="2749510"/>
            <a:ext cx="7886700" cy="788670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8436" y="5337155"/>
            <a:ext cx="358140" cy="447675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42950" y="6931581"/>
            <a:ext cx="1314450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Viewership is skewed toward mature audiences (46+), who account for over 51% of total engagement. Younger users (under 30) contribute only ~26.3% of watch time, indicating potential gaps in content appeal or marketing effectiveness for this demographic.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 2"/>
          <p:cNvSpPr/>
          <p:nvPr/>
        </p:nvSpPr>
        <p:spPr>
          <a:xfrm>
            <a:off x="742950" y="2655332"/>
            <a:ext cx="3047286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Mature Audiences (46+)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3" name="Text 3"/>
          <p:cNvSpPr/>
          <p:nvPr/>
        </p:nvSpPr>
        <p:spPr>
          <a:xfrm>
            <a:off x="742950" y="3446026"/>
            <a:ext cx="304728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 51% of total engagement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 4"/>
          <p:cNvSpPr/>
          <p:nvPr/>
        </p:nvSpPr>
        <p:spPr>
          <a:xfrm>
            <a:off x="4257199" y="1706523"/>
            <a:ext cx="275010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Middle-Aged (31-45)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5" name="Text 5"/>
          <p:cNvSpPr/>
          <p:nvPr/>
        </p:nvSpPr>
        <p:spPr>
          <a:xfrm>
            <a:off x="4257199" y="2165509"/>
            <a:ext cx="27501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21.97% of watch time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 6"/>
          <p:cNvSpPr/>
          <p:nvPr/>
        </p:nvSpPr>
        <p:spPr>
          <a:xfrm>
            <a:off x="7598807" y="1706523"/>
            <a:ext cx="279844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Young Adults (19-30)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7" name="Text 7"/>
          <p:cNvSpPr/>
          <p:nvPr/>
        </p:nvSpPr>
        <p:spPr>
          <a:xfrm>
            <a:off x="7598807" y="2165509"/>
            <a:ext cx="2798445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17.62% of watch time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Text 8"/>
          <p:cNvSpPr/>
          <p:nvPr/>
        </p:nvSpPr>
        <p:spPr>
          <a:xfrm>
            <a:off x="11366778" y="2987040"/>
            <a:ext cx="1993940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Teens (13-18)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9" name="Text 9"/>
          <p:cNvSpPr/>
          <p:nvPr/>
        </p:nvSpPr>
        <p:spPr>
          <a:xfrm>
            <a:off x="11366778" y="3446026"/>
            <a:ext cx="199394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8.73% of watch time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612" y="383124"/>
            <a:ext cx="616255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 Distribution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4" y="2156103"/>
            <a:ext cx="286107" cy="357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0728" y="1806773"/>
            <a:ext cx="2216706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60+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4870728" y="2246828"/>
            <a:ext cx="221670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29.36% (~15M minutes)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26709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84" y="3234095"/>
            <a:ext cx="286107" cy="3576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500" y="3030141"/>
            <a:ext cx="134135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46-60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1" name="Text 5"/>
          <p:cNvSpPr/>
          <p:nvPr/>
        </p:nvSpPr>
        <p:spPr>
          <a:xfrm>
            <a:off x="5524500" y="3470196"/>
            <a:ext cx="134135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22.06%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26709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84" y="4457462"/>
            <a:ext cx="286107" cy="357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153" y="4253508"/>
            <a:ext cx="124718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31-45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6" name="Text 8"/>
          <p:cNvSpPr/>
          <p:nvPr/>
        </p:nvSpPr>
        <p:spPr>
          <a:xfrm>
            <a:off x="6178153" y="4693563"/>
            <a:ext cx="124718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21.97%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Shape 9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26709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484" y="5680829"/>
            <a:ext cx="286107" cy="3576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1806" y="5476875"/>
            <a:ext cx="129909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19-30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1" name="Text 11"/>
          <p:cNvSpPr/>
          <p:nvPr/>
        </p:nvSpPr>
        <p:spPr>
          <a:xfrm>
            <a:off x="6831806" y="5916930"/>
            <a:ext cx="129909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17.62%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Shape 12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26709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0484" y="6904196"/>
            <a:ext cx="286107" cy="35766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578" y="6700242"/>
            <a:ext cx="122158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13-18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6" name="Text 14"/>
          <p:cNvSpPr/>
          <p:nvPr/>
        </p:nvSpPr>
        <p:spPr>
          <a:xfrm>
            <a:off x="7485578" y="7140297"/>
            <a:ext cx="12215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8.73%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F6F1E3-4414-F044-A81A-F6F00423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0"/>
            <a:ext cx="4343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196728"/>
            <a:ext cx="9106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Tier Market Share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61917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34.28%</a:t>
            </a:r>
            <a:endParaRPr lang="en-US" sz="5850" dirty="0">
              <a:solidFill>
                <a:srgbClr val="C0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436489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38413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Largest subscription tier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254704" y="4861917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32.98%</a:t>
            </a:r>
            <a:endParaRPr lang="en-US" sz="5850" dirty="0">
              <a:solidFill>
                <a:srgbClr val="C0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5897523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Basic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254704" y="638413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Mid-range subscription tier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9715738" y="4861917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32.75%</a:t>
            </a:r>
            <a:endParaRPr lang="en-US" sz="5850" dirty="0">
              <a:solidFill>
                <a:srgbClr val="C0000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58438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Premium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9715738" y="638413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High-end subscription tier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90" y="7002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Near-even distribution across tiers highlights a well-balanced user base.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1028" name="Picture 4" descr="90+ Free Netflix &amp; Squid Game Images - Pixabay">
            <a:extLst>
              <a:ext uri="{FF2B5EF4-FFF2-40B4-BE49-F238E27FC236}">
                <a16:creationId xmlns:a16="http://schemas.microsoft.com/office/drawing/2014/main" id="{735C1597-F010-37A7-DC33-FED7EF4C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53"/>
            <a:ext cx="14630400" cy="27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5085"/>
            <a:ext cx="96471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Watch Time by Subscription Tier</a:t>
            </a:r>
            <a:endParaRPr lang="en-US" sz="4450" dirty="0">
              <a:solidFill>
                <a:srgbClr val="C0000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84025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1020604" y="63218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Leads in total watch time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84025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Basic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5368171" y="63218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Second in total watch time</a:t>
            </a:r>
            <a:endParaRPr lang="en-US" sz="1750" dirty="0">
              <a:solidFill>
                <a:srgbClr val="C00000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84025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Premium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63218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Third in total watch time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71667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across tiers is consistent, suggesting similar usage patterns regardless of plan.</a:t>
            </a:r>
            <a:endParaRPr lang="en-US" sz="175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6432" y="942002"/>
            <a:ext cx="9775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Geographic Subscription Patterns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21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France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024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strong Standard tier uptake (733 subscribers)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13237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Balanced distribution across other tiers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068234" y="2603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Germany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068234" y="3184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strong Standard tier uptake (720 subscribers)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068234" y="4114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Similar pattern to France with balanced distribution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450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Trends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60314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Globally balanced distribution across all tiers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96137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 tier holds a slight lead worldwide</a:t>
            </a:r>
            <a:endParaRPr lang="en-US" sz="1750" b="1" dirty="0">
              <a:solidFill>
                <a:srgbClr val="C00000"/>
              </a:solidFill>
            </a:endParaRPr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B23810E7-0FC0-33BA-4875-03E6830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7577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5763220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TV Shows vs. Movies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00549" y="2026920"/>
            <a:ext cx="629209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985" y="4462629"/>
            <a:ext cx="6292096" cy="3374136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62" y="4462629"/>
            <a:ext cx="6292096" cy="3374137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9110124E-DF1C-D515-9F00-7CE94D319B83}"/>
              </a:ext>
            </a:extLst>
          </p:cNvPr>
          <p:cNvSpPr/>
          <p:nvPr/>
        </p:nvSpPr>
        <p:spPr>
          <a:xfrm>
            <a:off x="1015008" y="1584914"/>
            <a:ext cx="630019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 Watch Time Split: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30F28968-1625-0F64-3486-FEC5AEC6045D}"/>
              </a:ext>
            </a:extLst>
          </p:cNvPr>
          <p:cNvSpPr/>
          <p:nvPr/>
        </p:nvSpPr>
        <p:spPr>
          <a:xfrm>
            <a:off x="1015008" y="2122362"/>
            <a:ext cx="630019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Movies: 50.49%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84314E8-1769-DCCD-2A74-3F10B14750F7}"/>
              </a:ext>
            </a:extLst>
          </p:cNvPr>
          <p:cNvSpPr/>
          <p:nvPr/>
        </p:nvSpPr>
        <p:spPr>
          <a:xfrm>
            <a:off x="1015008" y="2541581"/>
            <a:ext cx="630019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TV Shows: 49.51%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9FFF0A41-E517-7A53-003A-416148657224}"/>
              </a:ext>
            </a:extLst>
          </p:cNvPr>
          <p:cNvSpPr/>
          <p:nvPr/>
        </p:nvSpPr>
        <p:spPr>
          <a:xfrm>
            <a:off x="1015008" y="3079029"/>
            <a:ext cx="6300192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Indicates parity in user preference—Netflix should continue investing equally in both formats.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706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10 Most Watched Titles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528411"/>
            <a:ext cx="7556421" cy="4930378"/>
          </a:xfrm>
          <a:prstGeom prst="roundRect">
            <a:avLst>
              <a:gd name="adj" fmla="val 6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253603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29057" y="267974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Rank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3546038" y="267974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059210" y="267974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Watch Time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801410" y="318635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9057" y="333005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3546038" y="333005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Nice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059210" y="333005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29K mins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383667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9057" y="398037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3546038" y="398037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Half Property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59210" y="398037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26K mins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01410" y="4486989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29057" y="46306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3546038" y="463069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Interesting Pattern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6059210" y="46306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~23K mins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21" name="Shape 18"/>
          <p:cNvSpPr/>
          <p:nvPr/>
        </p:nvSpPr>
        <p:spPr>
          <a:xfrm>
            <a:off x="801410" y="513730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29057" y="52810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23" name="Text 20"/>
          <p:cNvSpPr/>
          <p:nvPr/>
        </p:nvSpPr>
        <p:spPr>
          <a:xfrm>
            <a:off x="3546038" y="528101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Culture Gun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24" name="Text 21"/>
          <p:cNvSpPr/>
          <p:nvPr/>
        </p:nvSpPr>
        <p:spPr>
          <a:xfrm>
            <a:off x="6059210" y="52810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~23K mins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25" name="Shape 22"/>
          <p:cNvSpPr/>
          <p:nvPr/>
        </p:nvSpPr>
        <p:spPr>
          <a:xfrm>
            <a:off x="801410" y="5787628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26" name="Text 23"/>
          <p:cNvSpPr/>
          <p:nvPr/>
        </p:nvSpPr>
        <p:spPr>
          <a:xfrm>
            <a:off x="1029057" y="593133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27" name="Text 24"/>
          <p:cNvSpPr/>
          <p:nvPr/>
        </p:nvSpPr>
        <p:spPr>
          <a:xfrm>
            <a:off x="3546038" y="593133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 Material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28" name="Text 25"/>
          <p:cNvSpPr/>
          <p:nvPr/>
        </p:nvSpPr>
        <p:spPr>
          <a:xfrm>
            <a:off x="6059210" y="593133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~23K mins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29" name="Shape 26"/>
          <p:cNvSpPr/>
          <p:nvPr/>
        </p:nvSpPr>
        <p:spPr>
          <a:xfrm>
            <a:off x="801410" y="643794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30" name="Text 27"/>
          <p:cNvSpPr/>
          <p:nvPr/>
        </p:nvSpPr>
        <p:spPr>
          <a:xfrm>
            <a:off x="1029057" y="658165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6-10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31" name="Text 28"/>
          <p:cNvSpPr/>
          <p:nvPr/>
        </p:nvSpPr>
        <p:spPr>
          <a:xfrm>
            <a:off x="3546038" y="6581656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Others (e.g., Phone)</a:t>
            </a:r>
            <a:endParaRPr lang="en-US" sz="1750" b="1" dirty="0">
              <a:solidFill>
                <a:srgbClr val="C00000"/>
              </a:solidFill>
            </a:endParaRPr>
          </a:p>
        </p:txBody>
      </p:sp>
      <p:sp>
        <p:nvSpPr>
          <p:cNvPr id="32" name="Text 29"/>
          <p:cNvSpPr/>
          <p:nvPr/>
        </p:nvSpPr>
        <p:spPr>
          <a:xfrm>
            <a:off x="6059210" y="658165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21-22K mins</a:t>
            </a:r>
            <a:endParaRPr lang="en-US" sz="1750" b="1" dirty="0">
              <a:solidFill>
                <a:srgbClr val="C00000"/>
              </a:solidFill>
            </a:endParaRPr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825F8B1A-EE5A-40EA-3F49-2B840C0D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67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20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Genre Preferences &amp; Ratings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420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Most Watched</a:t>
            </a:r>
            <a:endParaRPr lang="en-US" sz="2050" b="1" dirty="0">
              <a:solidFill>
                <a:srgbClr val="C0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Thriller, Romance, Sci-Fi, Drama, Fantasy dominate viewership.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Least Watched</a:t>
            </a:r>
            <a:endParaRPr lang="en-US" sz="2050" b="1" dirty="0">
              <a:solidFill>
                <a:srgbClr val="C000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Animation and Horror receive lower watch counts across markets.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Highest Rated</a:t>
            </a:r>
            <a:endParaRPr lang="en-US" sz="2050" b="1" dirty="0">
              <a:solidFill>
                <a:srgbClr val="C00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 (3.26), Fantasy (3.23), Animation (3.19) lead in ratings.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Lowest Rated</a:t>
            </a:r>
            <a:endParaRPr lang="en-US" sz="2050" b="1" dirty="0">
              <a:solidFill>
                <a:srgbClr val="C00000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Documentary (2.84), Horror, and some Fantasy formats lag.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1025</Words>
  <Application>Microsoft Office PowerPoint</Application>
  <PresentationFormat>Custom</PresentationFormat>
  <Paragraphs>209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Libre Baskerville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Abubakkar Siddiq</cp:lastModifiedBy>
  <cp:revision>20</cp:revision>
  <dcterms:created xsi:type="dcterms:W3CDTF">2025-05-13T15:27:45Z</dcterms:created>
  <dcterms:modified xsi:type="dcterms:W3CDTF">2025-05-13T19:00:22Z</dcterms:modified>
</cp:coreProperties>
</file>